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7"/>
  </p:notesMasterIdLst>
  <p:sldIdLst>
    <p:sldId id="256" r:id="rId2"/>
    <p:sldId id="258" r:id="rId3"/>
    <p:sldId id="270" r:id="rId4"/>
    <p:sldId id="293" r:id="rId5"/>
    <p:sldId id="294" r:id="rId6"/>
    <p:sldId id="280" r:id="rId7"/>
    <p:sldId id="268" r:id="rId8"/>
    <p:sldId id="278" r:id="rId9"/>
    <p:sldId id="260" r:id="rId10"/>
    <p:sldId id="262" r:id="rId11"/>
    <p:sldId id="269" r:id="rId12"/>
    <p:sldId id="273" r:id="rId13"/>
    <p:sldId id="284" r:id="rId14"/>
    <p:sldId id="281" r:id="rId15"/>
    <p:sldId id="275" r:id="rId16"/>
    <p:sldId id="276" r:id="rId17"/>
    <p:sldId id="287" r:id="rId18"/>
    <p:sldId id="285" r:id="rId19"/>
    <p:sldId id="286" r:id="rId20"/>
    <p:sldId id="271" r:id="rId21"/>
    <p:sldId id="274" r:id="rId22"/>
    <p:sldId id="288" r:id="rId23"/>
    <p:sldId id="289" r:id="rId24"/>
    <p:sldId id="29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7027716292829883E-3"/>
          <c:y val="1.4723960760180697E-2"/>
          <c:w val="0.66531872279105331"/>
          <c:h val="0.9798086991354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7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 </c:v>
                </c:pt>
                <c:pt idx="3">
                  <c:v>Государственная пошлина</c:v>
                </c:pt>
                <c:pt idx="4">
                  <c:v>Ссельскохозяйственный налог</c:v>
                </c:pt>
                <c:pt idx="5">
                  <c:v>Доходы, получаемые  в  виде  арендной  платы  за земельные участки</c:v>
                </c:pt>
                <c:pt idx="6">
                  <c:v>Доходы от сдачи в аренду  имуществ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продажи земельных участков,</c:v>
                </c:pt>
                <c:pt idx="9">
                  <c:v>Доходы от приватизации имущества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53603</c:v>
                </c:pt>
                <c:pt idx="1">
                  <c:v>4947</c:v>
                </c:pt>
                <c:pt idx="2" formatCode="General">
                  <c:v>3600</c:v>
                </c:pt>
                <c:pt idx="3" formatCode="General">
                  <c:v>610</c:v>
                </c:pt>
                <c:pt idx="4" formatCode="General">
                  <c:v>770</c:v>
                </c:pt>
                <c:pt idx="5">
                  <c:v>6400</c:v>
                </c:pt>
                <c:pt idx="6" formatCode="General">
                  <c:v>400</c:v>
                </c:pt>
                <c:pt idx="7" formatCode="General">
                  <c:v>0</c:v>
                </c:pt>
                <c:pt idx="8">
                  <c:v>8000</c:v>
                </c:pt>
                <c:pt idx="9" formatCode="General">
                  <c:v>0</c:v>
                </c:pt>
                <c:pt idx="10" formatCode="General">
                  <c:v>600</c:v>
                </c:pt>
              </c:numCache>
            </c:numRef>
          </c:val>
        </c:ser>
        <c:dLbls>
          <c:showVal val="1"/>
        </c:dLbls>
      </c:pie3DChart>
      <c:spPr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6086181029408642"/>
          <c:y val="1.5262558724301149E-2"/>
          <c:w val="0.33682110916690994"/>
          <c:h val="0.97547770733686667"/>
        </c:manualLayout>
      </c:layout>
      <c:overlay val="1"/>
      <c:spPr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c:spPr>
      <c:txPr>
        <a:bodyPr/>
        <a:lstStyle/>
        <a:p>
          <a:pPr>
            <a:defRPr sz="105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">
                  <c:v>17626</c:v>
                </c:pt>
                <c:pt idx="1">
                  <c:v>13541</c:v>
                </c:pt>
                <c:pt idx="2" formatCode="#,##0">
                  <c:v>104459</c:v>
                </c:pt>
                <c:pt idx="3" formatCode="General">
                  <c:v>800</c:v>
                </c:pt>
              </c:numCache>
            </c:numRef>
          </c:val>
        </c:ser>
      </c:pie3DChart>
      <c:spPr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8332944493049474"/>
          <c:y val="0.42182038379865133"/>
          <c:w val="0.29815203655098671"/>
          <c:h val="0.57299558007097495"/>
        </c:manualLayout>
      </c:layout>
      <c:txPr>
        <a:bodyPr/>
        <a:lstStyle/>
        <a:p>
          <a:pPr>
            <a:defRPr>
              <a:solidFill>
                <a:schemeClr val="bg1">
                  <a:lumMod val="85000"/>
                  <a:lumOff val="1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Pos val="bestFit"/>
            <c:showVal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">
                  <c:v>25381</c:v>
                </c:pt>
                <c:pt idx="1">
                  <c:v>899.2</c:v>
                </c:pt>
                <c:pt idx="2" formatCode="#,##0.00">
                  <c:v>13645</c:v>
                </c:pt>
                <c:pt idx="3" formatCode="#,##0.00">
                  <c:v>2500</c:v>
                </c:pt>
                <c:pt idx="4" formatCode="#,##0">
                  <c:v>156561</c:v>
                </c:pt>
                <c:pt idx="5" formatCode="#,##0.00">
                  <c:v>5632</c:v>
                </c:pt>
                <c:pt idx="6" formatCode="#,##0">
                  <c:v>9986</c:v>
                </c:pt>
                <c:pt idx="7">
                  <c:v>555.5</c:v>
                </c:pt>
                <c:pt idx="8" formatCode="#,##0.00">
                  <c:v>4004.5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spPr>
    <a:gradFill rotWithShape="1">
      <a:gsLst>
        <a:gs pos="0">
          <a:schemeClr val="accent1">
            <a:tint val="30000"/>
            <a:satMod val="250000"/>
          </a:schemeClr>
        </a:gs>
        <a:gs pos="72000">
          <a:schemeClr val="accent1">
            <a:tint val="75000"/>
            <a:satMod val="210000"/>
          </a:schemeClr>
        </a:gs>
        <a:gs pos="100000">
          <a:schemeClr val="accent1">
            <a:tint val="85000"/>
            <a:satMod val="210000"/>
          </a:schemeClr>
        </a:gs>
      </a:gsLst>
      <a:lin ang="5400000" scaled="1"/>
    </a:gradFill>
    <a:ln w="10000" cap="flat" cmpd="sng" algn="ctr">
      <a:solidFill>
        <a:schemeClr val="accent1"/>
      </a:solidFill>
      <a:prstDash val="solid"/>
    </a:ln>
    <a:effectLst>
      <a:outerShdw blurRad="76200" dist="50800" dir="5400000" rotWithShape="0">
        <a:srgbClr val="4E3B30">
          <a:alpha val="6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A35E0-6768-4418-AFA3-4ADFD36DCB83}" type="doc">
      <dgm:prSet loTypeId="urn:microsoft.com/office/officeart/2005/8/layout/cycle8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97B44F1-5A2F-48B5-926C-CE3FAECDF550}" type="pres">
      <dgm:prSet presAssocID="{C96A35E0-6768-4418-AFA3-4ADFD36DCB8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6561E-5727-4EBA-B818-F2203B886766}" type="presOf" srcId="{C96A35E0-6768-4418-AFA3-4ADFD36DCB83}" destId="{C97B44F1-5A2F-48B5-926C-CE3FAECDF550}" srcOrd="0" destOrd="0" presId="urn:microsoft.com/office/officeart/2005/8/layout/cycle8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6A17F-21FE-46F5-A485-309272B6746B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</dgm:pt>
    <dgm:pt modelId="{CEE58830-B225-42C4-924F-A6340A3D35F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Составление, рассмотрение и утверждение бюджета на очередной финансовый год и плановый период  </a:t>
          </a:r>
          <a:endParaRPr lang="ru-RU" dirty="0"/>
        </a:p>
      </dgm:t>
    </dgm:pt>
    <dgm:pt modelId="{531DE51A-1AEC-4F9B-BB6B-1E455C9F446F}" type="parTrans" cxnId="{83708D25-4E42-46D1-8DE2-7763719FFE3D}">
      <dgm:prSet/>
      <dgm:spPr/>
      <dgm:t>
        <a:bodyPr/>
        <a:lstStyle/>
        <a:p>
          <a:endParaRPr lang="ru-RU"/>
        </a:p>
      </dgm:t>
    </dgm:pt>
    <dgm:pt modelId="{A03C9847-287F-4390-8AB2-89E2C3345676}" type="sibTrans" cxnId="{83708D25-4E42-46D1-8DE2-7763719FFE3D}">
      <dgm:prSet/>
      <dgm:spPr/>
      <dgm:t>
        <a:bodyPr/>
        <a:lstStyle/>
        <a:p>
          <a:endParaRPr lang="ru-RU"/>
        </a:p>
      </dgm:t>
    </dgm:pt>
    <dgm:pt modelId="{31BE0ABD-B4C2-4C42-B7E8-311FA0356CAE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Исполнение  бюджета текущего года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4484DE3E-531F-4341-ABFC-D2B934B3BADB}" type="parTrans" cxnId="{B82EEEDF-8F6C-47C2-9807-E253A904C54B}">
      <dgm:prSet/>
      <dgm:spPr/>
      <dgm:t>
        <a:bodyPr/>
        <a:lstStyle/>
        <a:p>
          <a:endParaRPr lang="ru-RU"/>
        </a:p>
      </dgm:t>
    </dgm:pt>
    <dgm:pt modelId="{38FE0ED5-F63C-4AC8-A400-F0D772DC7FE7}" type="sibTrans" cxnId="{B82EEEDF-8F6C-47C2-9807-E253A904C54B}">
      <dgm:prSet/>
      <dgm:spPr/>
      <dgm:t>
        <a:bodyPr/>
        <a:lstStyle/>
        <a:p>
          <a:endParaRPr lang="ru-RU"/>
        </a:p>
      </dgm:t>
    </dgm:pt>
    <dgm:pt modelId="{133AC4CB-65BA-40AC-9F55-BC5E356495F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2"/>
              </a:solidFill>
            </a:rPr>
            <a:t>Рассмотрение, утверждение  отчетности по бюджету предыдущего года</a:t>
          </a:r>
          <a:endParaRPr lang="ru-RU" sz="1200" b="1" dirty="0">
            <a:solidFill>
              <a:schemeClr val="bg2"/>
            </a:solidFill>
          </a:endParaRPr>
        </a:p>
      </dgm:t>
    </dgm:pt>
    <dgm:pt modelId="{1631FE01-2221-4A37-A1B6-5A7B61304F23}" type="sibTrans" cxnId="{5618EFF3-DBFB-485C-B6B8-D10BB83C9450}">
      <dgm:prSet/>
      <dgm:spPr/>
      <dgm:t>
        <a:bodyPr/>
        <a:lstStyle/>
        <a:p>
          <a:endParaRPr lang="ru-RU"/>
        </a:p>
      </dgm:t>
    </dgm:pt>
    <dgm:pt modelId="{2E51CD3F-4AC8-4BCE-8082-2436EE76DB01}" type="parTrans" cxnId="{5618EFF3-DBFB-485C-B6B8-D10BB83C9450}">
      <dgm:prSet/>
      <dgm:spPr/>
      <dgm:t>
        <a:bodyPr/>
        <a:lstStyle/>
        <a:p>
          <a:endParaRPr lang="ru-RU"/>
        </a:p>
      </dgm:t>
    </dgm:pt>
    <dgm:pt modelId="{4E3801F3-0E65-4BCE-A709-A4208224A87B}" type="pres">
      <dgm:prSet presAssocID="{D606A17F-21FE-46F5-A485-309272B6746B}" presName="compositeShape" presStyleCnt="0">
        <dgm:presLayoutVars>
          <dgm:chMax val="7"/>
          <dgm:dir/>
          <dgm:resizeHandles val="exact"/>
        </dgm:presLayoutVars>
      </dgm:prSet>
      <dgm:spPr/>
    </dgm:pt>
    <dgm:pt modelId="{CF464C2C-8933-496F-B4AE-C0C2E06E8897}" type="pres">
      <dgm:prSet presAssocID="{D606A17F-21FE-46F5-A485-309272B6746B}" presName="wedge1" presStyleLbl="node1" presStyleIdx="0" presStyleCnt="3" custLinFactNeighborX="-1537" custLinFactNeighborY="488"/>
      <dgm:spPr/>
      <dgm:t>
        <a:bodyPr/>
        <a:lstStyle/>
        <a:p>
          <a:endParaRPr lang="ru-RU"/>
        </a:p>
      </dgm:t>
    </dgm:pt>
    <dgm:pt modelId="{01965259-5EB9-482A-9FC6-7E730DA8BFB6}" type="pres">
      <dgm:prSet presAssocID="{D606A17F-21FE-46F5-A485-309272B6746B}" presName="dummy1a" presStyleCnt="0"/>
      <dgm:spPr/>
    </dgm:pt>
    <dgm:pt modelId="{39897476-0298-4040-941C-547C1958E6EC}" type="pres">
      <dgm:prSet presAssocID="{D606A17F-21FE-46F5-A485-309272B6746B}" presName="dummy1b" presStyleCnt="0"/>
      <dgm:spPr/>
    </dgm:pt>
    <dgm:pt modelId="{CB32FFC7-5C39-4559-A2E3-28D395882D28}" type="pres">
      <dgm:prSet presAssocID="{D606A17F-21FE-46F5-A485-309272B6746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6FB59-4F70-4CCF-ACBB-05EA5EB9B48E}" type="pres">
      <dgm:prSet presAssocID="{D606A17F-21FE-46F5-A485-309272B6746B}" presName="wedge2" presStyleLbl="node1" presStyleIdx="1" presStyleCnt="3" custLinFactNeighborX="-1534" custLinFactNeighborY="-1027"/>
      <dgm:spPr/>
      <dgm:t>
        <a:bodyPr/>
        <a:lstStyle/>
        <a:p>
          <a:endParaRPr lang="ru-RU"/>
        </a:p>
      </dgm:t>
    </dgm:pt>
    <dgm:pt modelId="{96A99AF1-200C-45D8-81AD-8B6FC5066197}" type="pres">
      <dgm:prSet presAssocID="{D606A17F-21FE-46F5-A485-309272B6746B}" presName="dummy2a" presStyleCnt="0"/>
      <dgm:spPr/>
    </dgm:pt>
    <dgm:pt modelId="{05645320-01DF-4292-8411-457743652556}" type="pres">
      <dgm:prSet presAssocID="{D606A17F-21FE-46F5-A485-309272B6746B}" presName="dummy2b" presStyleCnt="0"/>
      <dgm:spPr/>
    </dgm:pt>
    <dgm:pt modelId="{39A04435-3B0E-4C0D-9441-387C1D72A202}" type="pres">
      <dgm:prSet presAssocID="{D606A17F-21FE-46F5-A485-309272B6746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20F3F-E3C5-4265-8D82-4FC1256FCB39}" type="pres">
      <dgm:prSet presAssocID="{D606A17F-21FE-46F5-A485-309272B6746B}" presName="wedge3" presStyleLbl="node1" presStyleIdx="2" presStyleCnt="3" custScaleX="99117" custScaleY="98735"/>
      <dgm:spPr/>
      <dgm:t>
        <a:bodyPr/>
        <a:lstStyle/>
        <a:p>
          <a:endParaRPr lang="ru-RU"/>
        </a:p>
      </dgm:t>
    </dgm:pt>
    <dgm:pt modelId="{D7C1C4D9-30F8-4BEE-AD3C-72E54A90E2A4}" type="pres">
      <dgm:prSet presAssocID="{D606A17F-21FE-46F5-A485-309272B6746B}" presName="dummy3a" presStyleCnt="0"/>
      <dgm:spPr/>
    </dgm:pt>
    <dgm:pt modelId="{5F5F8470-33FF-4FFD-BC49-42CDEBB88FD8}" type="pres">
      <dgm:prSet presAssocID="{D606A17F-21FE-46F5-A485-309272B6746B}" presName="dummy3b" presStyleCnt="0"/>
      <dgm:spPr/>
    </dgm:pt>
    <dgm:pt modelId="{19DE0A94-6908-48E3-8496-E9BAFBEE37CF}" type="pres">
      <dgm:prSet presAssocID="{D606A17F-21FE-46F5-A485-309272B6746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380BB-47B7-4E27-9E54-31532A706C60}" type="pres">
      <dgm:prSet presAssocID="{1631FE01-2221-4A37-A1B6-5A7B61304F23}" presName="arrowWedge1" presStyleLbl="fgSibTrans2D1" presStyleIdx="0" presStyleCnt="3"/>
      <dgm:spPr/>
    </dgm:pt>
    <dgm:pt modelId="{99FE3121-2A07-4646-AE5E-65572FFE4FE2}" type="pres">
      <dgm:prSet presAssocID="{A03C9847-287F-4390-8AB2-89E2C3345676}" presName="arrowWedge2" presStyleLbl="fgSibTrans2D1" presStyleIdx="1" presStyleCnt="3"/>
      <dgm:spPr/>
    </dgm:pt>
    <dgm:pt modelId="{67F3CEF4-5CAB-41A2-8CEE-18FC42DA0BA2}" type="pres">
      <dgm:prSet presAssocID="{38FE0ED5-F63C-4AC8-A400-F0D772DC7FE7}" presName="arrowWedge3" presStyleLbl="fgSibTrans2D1" presStyleIdx="2" presStyleCnt="3"/>
      <dgm:spPr/>
    </dgm:pt>
  </dgm:ptLst>
  <dgm:cxnLst>
    <dgm:cxn modelId="{FE0B7ED2-9584-4D3A-BCAA-771C9028F692}" type="presOf" srcId="{31BE0ABD-B4C2-4C42-B7E8-311FA0356CAE}" destId="{19DE0A94-6908-48E3-8496-E9BAFBEE37CF}" srcOrd="1" destOrd="0" presId="urn:microsoft.com/office/officeart/2005/8/layout/cycle8"/>
    <dgm:cxn modelId="{5618EFF3-DBFB-485C-B6B8-D10BB83C9450}" srcId="{D606A17F-21FE-46F5-A485-309272B6746B}" destId="{133AC4CB-65BA-40AC-9F55-BC5E356495FD}" srcOrd="0" destOrd="0" parTransId="{2E51CD3F-4AC8-4BCE-8082-2436EE76DB01}" sibTransId="{1631FE01-2221-4A37-A1B6-5A7B61304F23}"/>
    <dgm:cxn modelId="{BC53AEEF-8809-4490-9720-C44C6240A0EE}" type="presOf" srcId="{133AC4CB-65BA-40AC-9F55-BC5E356495FD}" destId="{CF464C2C-8933-496F-B4AE-C0C2E06E8897}" srcOrd="0" destOrd="0" presId="urn:microsoft.com/office/officeart/2005/8/layout/cycle8"/>
    <dgm:cxn modelId="{0BC02733-D466-4393-8D2A-45F42E036D09}" type="presOf" srcId="{CEE58830-B225-42C4-924F-A6340A3D35F6}" destId="{39A04435-3B0E-4C0D-9441-387C1D72A202}" srcOrd="1" destOrd="0" presId="urn:microsoft.com/office/officeart/2005/8/layout/cycle8"/>
    <dgm:cxn modelId="{DE4635AB-AD91-4659-AA51-034EFCAD836F}" type="presOf" srcId="{31BE0ABD-B4C2-4C42-B7E8-311FA0356CAE}" destId="{F1B20F3F-E3C5-4265-8D82-4FC1256FCB39}" srcOrd="0" destOrd="0" presId="urn:microsoft.com/office/officeart/2005/8/layout/cycle8"/>
    <dgm:cxn modelId="{DF610432-9A91-4147-BF13-48EEABD678B3}" type="presOf" srcId="{D606A17F-21FE-46F5-A485-309272B6746B}" destId="{4E3801F3-0E65-4BCE-A709-A4208224A87B}" srcOrd="0" destOrd="0" presId="urn:microsoft.com/office/officeart/2005/8/layout/cycle8"/>
    <dgm:cxn modelId="{9B2654C9-D391-4E0A-879E-E5166CAED936}" type="presOf" srcId="{CEE58830-B225-42C4-924F-A6340A3D35F6}" destId="{0056FB59-4F70-4CCF-ACBB-05EA5EB9B48E}" srcOrd="0" destOrd="0" presId="urn:microsoft.com/office/officeart/2005/8/layout/cycle8"/>
    <dgm:cxn modelId="{83708D25-4E42-46D1-8DE2-7763719FFE3D}" srcId="{D606A17F-21FE-46F5-A485-309272B6746B}" destId="{CEE58830-B225-42C4-924F-A6340A3D35F6}" srcOrd="1" destOrd="0" parTransId="{531DE51A-1AEC-4F9B-BB6B-1E455C9F446F}" sibTransId="{A03C9847-287F-4390-8AB2-89E2C3345676}"/>
    <dgm:cxn modelId="{B82EEEDF-8F6C-47C2-9807-E253A904C54B}" srcId="{D606A17F-21FE-46F5-A485-309272B6746B}" destId="{31BE0ABD-B4C2-4C42-B7E8-311FA0356CAE}" srcOrd="2" destOrd="0" parTransId="{4484DE3E-531F-4341-ABFC-D2B934B3BADB}" sibTransId="{38FE0ED5-F63C-4AC8-A400-F0D772DC7FE7}"/>
    <dgm:cxn modelId="{DEF05E49-9A0C-4272-9605-EFF4D9573688}" type="presOf" srcId="{133AC4CB-65BA-40AC-9F55-BC5E356495FD}" destId="{CB32FFC7-5C39-4559-A2E3-28D395882D28}" srcOrd="1" destOrd="0" presId="urn:microsoft.com/office/officeart/2005/8/layout/cycle8"/>
    <dgm:cxn modelId="{11A97D36-865B-4F24-B4B3-F029AE52E46E}" type="presParOf" srcId="{4E3801F3-0E65-4BCE-A709-A4208224A87B}" destId="{CF464C2C-8933-496F-B4AE-C0C2E06E8897}" srcOrd="0" destOrd="0" presId="urn:microsoft.com/office/officeart/2005/8/layout/cycle8"/>
    <dgm:cxn modelId="{C2F0EB53-5724-4218-8884-542F0A290FC1}" type="presParOf" srcId="{4E3801F3-0E65-4BCE-A709-A4208224A87B}" destId="{01965259-5EB9-482A-9FC6-7E730DA8BFB6}" srcOrd="1" destOrd="0" presId="urn:microsoft.com/office/officeart/2005/8/layout/cycle8"/>
    <dgm:cxn modelId="{CBD78C46-8F1E-4880-9EA6-4C23D2436770}" type="presParOf" srcId="{4E3801F3-0E65-4BCE-A709-A4208224A87B}" destId="{39897476-0298-4040-941C-547C1958E6EC}" srcOrd="2" destOrd="0" presId="urn:microsoft.com/office/officeart/2005/8/layout/cycle8"/>
    <dgm:cxn modelId="{8065728A-107E-41D5-9782-D1D59F03C9DF}" type="presParOf" srcId="{4E3801F3-0E65-4BCE-A709-A4208224A87B}" destId="{CB32FFC7-5C39-4559-A2E3-28D395882D28}" srcOrd="3" destOrd="0" presId="urn:microsoft.com/office/officeart/2005/8/layout/cycle8"/>
    <dgm:cxn modelId="{DC2B9DE3-2908-401E-83CC-DD25FCD779AA}" type="presParOf" srcId="{4E3801F3-0E65-4BCE-A709-A4208224A87B}" destId="{0056FB59-4F70-4CCF-ACBB-05EA5EB9B48E}" srcOrd="4" destOrd="0" presId="urn:microsoft.com/office/officeart/2005/8/layout/cycle8"/>
    <dgm:cxn modelId="{BA4BA85D-A3F6-4A33-AB0B-9B552F96E073}" type="presParOf" srcId="{4E3801F3-0E65-4BCE-A709-A4208224A87B}" destId="{96A99AF1-200C-45D8-81AD-8B6FC5066197}" srcOrd="5" destOrd="0" presId="urn:microsoft.com/office/officeart/2005/8/layout/cycle8"/>
    <dgm:cxn modelId="{D710B9AA-0FAB-4F1F-B0DD-18A7DB29D002}" type="presParOf" srcId="{4E3801F3-0E65-4BCE-A709-A4208224A87B}" destId="{05645320-01DF-4292-8411-457743652556}" srcOrd="6" destOrd="0" presId="urn:microsoft.com/office/officeart/2005/8/layout/cycle8"/>
    <dgm:cxn modelId="{2EB90B43-C387-4CF7-9BC7-A0CD8BBF2504}" type="presParOf" srcId="{4E3801F3-0E65-4BCE-A709-A4208224A87B}" destId="{39A04435-3B0E-4C0D-9441-387C1D72A202}" srcOrd="7" destOrd="0" presId="urn:microsoft.com/office/officeart/2005/8/layout/cycle8"/>
    <dgm:cxn modelId="{DC88480E-F84E-400B-86AA-C2AF0E853017}" type="presParOf" srcId="{4E3801F3-0E65-4BCE-A709-A4208224A87B}" destId="{F1B20F3F-E3C5-4265-8D82-4FC1256FCB39}" srcOrd="8" destOrd="0" presId="urn:microsoft.com/office/officeart/2005/8/layout/cycle8"/>
    <dgm:cxn modelId="{DD142D3B-0834-4E83-938A-F997E897D12B}" type="presParOf" srcId="{4E3801F3-0E65-4BCE-A709-A4208224A87B}" destId="{D7C1C4D9-30F8-4BEE-AD3C-72E54A90E2A4}" srcOrd="9" destOrd="0" presId="urn:microsoft.com/office/officeart/2005/8/layout/cycle8"/>
    <dgm:cxn modelId="{693A4FF5-0117-4177-81A8-76BB11CD5C5D}" type="presParOf" srcId="{4E3801F3-0E65-4BCE-A709-A4208224A87B}" destId="{5F5F8470-33FF-4FFD-BC49-42CDEBB88FD8}" srcOrd="10" destOrd="0" presId="urn:microsoft.com/office/officeart/2005/8/layout/cycle8"/>
    <dgm:cxn modelId="{87A817F6-36B4-4BDF-B649-75E1710E463C}" type="presParOf" srcId="{4E3801F3-0E65-4BCE-A709-A4208224A87B}" destId="{19DE0A94-6908-48E3-8496-E9BAFBEE37CF}" srcOrd="11" destOrd="0" presId="urn:microsoft.com/office/officeart/2005/8/layout/cycle8"/>
    <dgm:cxn modelId="{B7082D30-3B66-4EF4-893A-D727DD6A0CB3}" type="presParOf" srcId="{4E3801F3-0E65-4BCE-A709-A4208224A87B}" destId="{FE5380BB-47B7-4E27-9E54-31532A706C60}" srcOrd="12" destOrd="0" presId="urn:microsoft.com/office/officeart/2005/8/layout/cycle8"/>
    <dgm:cxn modelId="{C0AB91EA-49CC-4214-87D1-D1C2FCDD3EC1}" type="presParOf" srcId="{4E3801F3-0E65-4BCE-A709-A4208224A87B}" destId="{99FE3121-2A07-4646-AE5E-65572FFE4FE2}" srcOrd="13" destOrd="0" presId="urn:microsoft.com/office/officeart/2005/8/layout/cycle8"/>
    <dgm:cxn modelId="{836BF255-5BEC-4A48-80FA-A2B5758330D9}" type="presParOf" srcId="{4E3801F3-0E65-4BCE-A709-A4208224A87B}" destId="{67F3CEF4-5CAB-41A2-8CEE-18FC42DA0BA2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026B-96EE-4879-BA9D-EE802721AE33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C1A-6E43-4C3E-8D42-0FFA7CDE8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D4C1A-6E43-4C3E-8D42-0FFA7CDE8C5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77DF5A-3D42-40BD-99A3-8E515042259D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493BC8-AC18-40B0-88A8-1CBDB0B30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Новодеревеньковский</a:t>
            </a:r>
            <a:r>
              <a:rPr lang="ru-RU" sz="3600" dirty="0" smtClean="0"/>
              <a:t> район             </a:t>
            </a:r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2020 год                                                                     и плановый период 2021 и 2022 годов</a:t>
            </a:r>
            <a:endParaRPr lang="ru-RU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14351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Бюджет утвержден сессией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Новодеревеньковского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районного Совета  от 18 декабря 2019 года № 32/140-РС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7620" y="214290"/>
            <a:ext cx="720081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650083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429684" cy="5929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571501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f.ppt-online.org/files/slide/b/by72QPEJkxHvz9d0YaWCRnLDejSltwhTOVmiZ8/slide-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429256" y="64886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51033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районного бюджета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Прогнозируемый общий объем доходов районного бюджета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 год - в сумме   216 239,2 тыс. рублей,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- в сумме  162 964,8 тыс. рублей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2022 год - в сумме 169 649,7 тыс. рублей;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Общий объем расходов районного бюджета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 год - в сумме  219 166,2 тыс. рублей,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- в сумме  165 625,8 тыс. рублей, в том числе условно утвержденные расходы – в сумме 2400 тыс. рублей 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2022 год - в сумме 172 931,7 тыс. рублей, в том числе условно утвержденные расходы – в сумме 4950 тыс. рублей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районного бюджета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2020 год – в сумме 2 927 тыс. рублей,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2021 год – в сумме 2 661 тыс. рублей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2022 год - в сумме 3 282 тыс. рублей.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64886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Основные параметры бюджета района на 2020 год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 показателей</a:t>
                      </a:r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Утверждено, тыс.руб.</a:t>
                      </a:r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216 239.2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-налоговые и неналоговые доходы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79 812.0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безвоздмездные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136 427.2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219 166.2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-за счет средств районного бюджета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100 365,3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-за счет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безвоздмездных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118 800,9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3504" y="628652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01038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Структура доходов бюджета района                                                                 на  2020 год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301038" cy="481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3504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Структура </a:t>
            </a:r>
            <a:r>
              <a:rPr lang="ru-RU" sz="2800" b="1" dirty="0" err="1" smtClean="0"/>
              <a:t>безвоздмездных</a:t>
            </a:r>
            <a:r>
              <a:rPr lang="ru-RU" sz="2800" b="1" dirty="0" smtClean="0"/>
              <a:t> поступлений                                              в бюджет района на 2020 год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628" y="642939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08672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Расходы районного бюджета на 2020 год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Р</a:t>
            </a:r>
            <a:r>
              <a:rPr lang="ru-RU" sz="1800" dirty="0" smtClean="0"/>
              <a:t>асходы бюджета 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357430"/>
          <a:ext cx="5857916" cy="330123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323241"/>
                <a:gridCol w="2534675"/>
              </a:tblGrid>
              <a:tr h="3568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Утверждено, тыс. руб.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9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219 166,2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25 381,5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899,2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13 645,0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156 561,7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КУЛЬТУРА,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5 632,0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9 986,8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555,5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132" y="4429132"/>
            <a:ext cx="3286148" cy="21894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072198" y="685800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64886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58204" cy="8469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Публичные нормативные обязательства на 2020 год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Единовременное пособие при всех формах устройства детей, лишенных родительского попечения в семью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3 080,3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тыс. рублей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28" y="3143248"/>
            <a:ext cx="5143536" cy="25717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6488668"/>
            <a:ext cx="343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5817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643063"/>
          <a:ext cx="82581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2420" y="6488668"/>
            <a:ext cx="343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2500306"/>
            <a:ext cx="2643206" cy="842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дорожного фонда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2428868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дорожного фонда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11 947 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3929066"/>
            <a:ext cx="271464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Содержание</a:t>
            </a:r>
            <a:r>
              <a:rPr lang="ru-RU" dirty="0" smtClean="0"/>
              <a:t>, </a:t>
            </a:r>
            <a:r>
              <a:rPr lang="ru-RU" sz="1200" dirty="0" smtClean="0"/>
              <a:t>реконструкция, капитальный ремонт и строительство дорог местного значения -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4000504"/>
            <a:ext cx="171451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Субсидии бюджетам муниципальных районов на осуществление дорожной деятельности                            7 000,0 тыс.руб.</a:t>
            </a:r>
            <a:endParaRPr lang="ru-RU" sz="105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071538" y="3286124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43174" y="3500438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28794" y="335756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 rot="1894671">
            <a:off x="1682034" y="3326336"/>
            <a:ext cx="80200" cy="705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8956617">
            <a:off x="2221530" y="3268977"/>
            <a:ext cx="102678" cy="883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357950" y="3357562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158" y="4071942"/>
            <a:ext cx="171451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Акцизы на нефтепродукты                     4 947,0 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2285984" y="5357826"/>
            <a:ext cx="2128846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Текущий ремонт автомобильных дорог общего пользования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9 357,0 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0" name="Овал 29"/>
          <p:cNvSpPr/>
          <p:nvPr/>
        </p:nvSpPr>
        <p:spPr>
          <a:xfrm>
            <a:off x="4643438" y="5429264"/>
            <a:ext cx="2214578" cy="114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Зимнее и летние содержание автомобильных дорог общего пользования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1 590,0 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929454" y="5429264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Реконструкция и ремонт автомобильных дорог общего пользования 1000.0 тыс.руб.</a:t>
            </a:r>
            <a:endParaRPr lang="ru-RU" sz="1200" dirty="0"/>
          </a:p>
        </p:txBody>
      </p:sp>
      <p:sp>
        <p:nvSpPr>
          <p:cNvPr id="32" name="Стрелка вниз 31"/>
          <p:cNvSpPr/>
          <p:nvPr/>
        </p:nvSpPr>
        <p:spPr>
          <a:xfrm rot="2156684">
            <a:off x="6063661" y="5022212"/>
            <a:ext cx="69141" cy="427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8426175" flipH="1">
            <a:off x="6737676" y="4952036"/>
            <a:ext cx="111045" cy="828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4104149" flipH="1">
            <a:off x="5149503" y="4462490"/>
            <a:ext cx="59437" cy="1790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Содержимое 3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7429552" cy="12858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712420" y="6488668"/>
            <a:ext cx="343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Что такое «БЮДЖЕТ ДЛЯ ГРАЖДАН»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2786082" cy="200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150017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10800000" flipV="1">
            <a:off x="500034" y="417381"/>
            <a:ext cx="8001056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 для граждан»-аналитический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686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документ, разработанный в целях                                           предоставления гражданам актуальной информации о проекте  бюджета района в формате, доступном для широкого круга пользователей. В представленной информации отражены положения районного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бюджета на предстоящий 2020 год и плановый период 2021 и 2022 годы.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 «Бюджет для граждан»-аналитический документ, разработанный в целях предоставления гражданам актуальной информации о проекте  бюджета района в формате, доступном для широкого круга пользователей. В представленной информации отражены положения районного бюджета на предстоящий 2020 год и плановый период 2021 и 2022 годы.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650083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Объем </a:t>
            </a:r>
            <a:r>
              <a:rPr lang="ru-RU" sz="3200" b="1" dirty="0" err="1" smtClean="0"/>
              <a:t>безвоздмездный</a:t>
            </a:r>
            <a:r>
              <a:rPr lang="ru-RU" sz="3200" b="1" dirty="0" smtClean="0"/>
              <a:t> перечислений                              из бюджета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бъем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трансфертов, предоставляемых другим бюджетам бюджетной системы Российской Федерации :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 год - в сумме 5 751,7  тыс. рублей,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- в сумме  5 281,8  тыс. рублей,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год - в сумме 4 957,5  тыс. рублей.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 дотаций на выравнивание бюджетной обеспеченности поселений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7675" indent="-311150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2020 год - в сумме 2 719,5 тыс. рублей,  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– в сумме 2 719,5 тыс. рублей, 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2022 год - в сумме 2 719,5 тыс. рублей.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9750" indent="-504825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объем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дотаций на поддержку мер по обеспечению сбалансированности бюджетов поселений: на 2020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год-в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сумме 535,0 тыс. рублей,  </a:t>
            </a:r>
          </a:p>
          <a:p>
            <a:pPr marL="539750" indent="-271463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 – в сумме 535,0 тыс. рублей,  </a:t>
            </a:r>
          </a:p>
          <a:p>
            <a:pPr marL="273050" indent="-4763">
              <a:buNone/>
              <a:tabLst>
                <a:tab pos="268288" algn="l"/>
              </a:tabLs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 - в сумме 535,0 тыс. рублей.</a:t>
            </a:r>
          </a:p>
          <a:p>
            <a:pPr lvl="3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6357958"/>
            <a:ext cx="343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6532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районного бюджета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редельный объем муниципального долга </a:t>
            </a:r>
            <a:r>
              <a:rPr lang="ru-RU" sz="1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Новодеревеньковского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 2020 год - в сумме 41037,0 тыс. рублей,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- в сумме  40 543,0 тыс. рублей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 год - в сумме  41 438,0 тыс. рублей.</a:t>
            </a:r>
          </a:p>
          <a:p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Верхний предел муниципального долга </a:t>
            </a:r>
            <a:r>
              <a:rPr lang="ru-RU" sz="1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Новодеревеньковского</a:t>
            </a:r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на 1 января 2020 года - в сумме   0  рублей,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 января 2021 года – в сумме 0 рублей,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 января 2022 года – в сумме 0 рублей, 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4429132"/>
            <a:ext cx="6797681" cy="22020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6357958"/>
            <a:ext cx="343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35719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«</a:t>
            </a:r>
            <a:r>
              <a:rPr lang="ru-RU" sz="2800" b="1" dirty="0" smtClean="0"/>
              <a:t>Программная» структура бюджета на 2020 го</a:t>
            </a:r>
            <a:r>
              <a:rPr lang="ru-RU" sz="2800" dirty="0" smtClean="0"/>
              <a:t>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928670"/>
          <a:ext cx="8286807" cy="526004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174118"/>
                <a:gridCol w="1209347"/>
                <a:gridCol w="1451671"/>
                <a:gridCol w="1451671"/>
              </a:tblGrid>
              <a:tr h="1608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 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Сумма, тыс. рублей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Всего, тыс. рублей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За счет средств районного бюджета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За счет целевых безвозмездных поступлений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48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/>
                          </a:solidFill>
                        </a:rPr>
                        <a:t>Муниципальные программы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173 591,5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68 678,1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104 913,4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46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Муниципальная программа «Развитие муниципального унитарного предприятия МУП «Комхоз» в части оказания жилищно-коммунальных услуг организациям и населению Новодеревеньковского района на 2019 год»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59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Муниципальная программа Новодеревеньковского района «Развитие муниципальной системы образования Новодеревеньковского района на 2019-2024 годы»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149 525,3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55 543,4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93 981,9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3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Муниципальная программа «Развитие физической культуры и спорта в Новодеревеньковском районе на 2017-2020 годы»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77 130,4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77 130,4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59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Муниципальная программа «Развитие и поддержка малого и среднего предпринимательства в Новодеревеньковском районе на 2017-2020 годы»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77 130,4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77 130,4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59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Муниципальная программа «Профилактика правонарушений и борьба с преступностью в Новодеревеньковском районе на 2017-2020 годы»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77 130,4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77 130,4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59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Муниципальная программа «Противодействие экстремизму и профилактика терроризма на территории Новолеревеньковского района Орловской области на 2020-2022 годы»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35 342,4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35 342,4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3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Муниципальная программа «Развитие муниципальной службы в Новодеревеньковском районе на 2019-2021 годы»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35 342,4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35 342,4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59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Муниципальная программа «Поддержка социально ориентированных некоммерческих организаций в </a:t>
                      </a:r>
                      <a:r>
                        <a:rPr lang="ru-RU" sz="1050" dirty="0" err="1"/>
                        <a:t>Новодеревеньковском</a:t>
                      </a:r>
                      <a:r>
                        <a:rPr lang="ru-RU" sz="1050" dirty="0"/>
                        <a:t> районе на 2020-2022 годы»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    35 342,4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35 342,4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43" marR="47043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29256" y="6357958"/>
            <a:ext cx="343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786742" cy="653210"/>
          </a:xfrm>
        </p:spPr>
        <p:txBody>
          <a:bodyPr>
            <a:normAutofit fontScale="90000"/>
          </a:bodyPr>
          <a:lstStyle/>
          <a:p>
            <a:pPr font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34531" y="1142984"/>
          <a:ext cx="7766558" cy="534504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70786"/>
                <a:gridCol w="1179408"/>
                <a:gridCol w="1100632"/>
                <a:gridCol w="1415732"/>
              </a:tblGrid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/>
                        <a:t>Муниципальная программа «Укрепление межнационального мира и межконфессионального согласия, профилактика межнациональных конфликтов и продуцируемых ими правонарушений в </a:t>
                      </a:r>
                      <a:r>
                        <a:rPr lang="ru-RU" sz="900" b="1" dirty="0" err="1"/>
                        <a:t>Новодеревеньковском</a:t>
                      </a:r>
                      <a:r>
                        <a:rPr lang="ru-RU" sz="900" b="1" dirty="0"/>
                        <a:t> районе на 2020-2022 годы»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6 379,6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3 770,0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2 609,6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/>
                        <a:t>Муниципальная программа  </a:t>
                      </a:r>
                      <a:endParaRPr lang="ru-RU" sz="10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/>
                        <a:t>«Содержание и проведение текущего ремонта </a:t>
                      </a:r>
                      <a:endParaRPr lang="ru-RU" sz="10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/>
                        <a:t>на автомобильных дорогах общего пользования </a:t>
                      </a:r>
                      <a:endParaRPr lang="ru-RU" sz="10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/>
                        <a:t>местного значения на территории </a:t>
                      </a:r>
                      <a:r>
                        <a:rPr lang="ru-RU" sz="900" b="1" dirty="0" err="1"/>
                        <a:t>Новодеревеньковского</a:t>
                      </a:r>
                      <a:endParaRPr lang="ru-RU" sz="10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/>
                        <a:t>района в 2019 – 2021 годы»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2 609,6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2 609,6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636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/>
                        <a:t>Муниципальная программа  </a:t>
                      </a:r>
                      <a:endParaRPr lang="ru-RU" sz="1000" b="1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/>
                        <a:t>«Комплексное развитие систем транспортной инфраструктуры сельских поселений Новодеревеньковского района Орловской области на 2017-2031 годы»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2 609,6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2 609,6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/>
                        <a:t>Муниципальная программа  «Развитие отрасли культуры Новодеревеньковского района на 2019-2021 годы»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2 609,6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2 609,6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636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/>
                        <a:t>Муниципальная программа «Организация проведения временного трудоустройства несовершеннолетних граждан в возрасте 14-18 лет в свободное от учебы время в Новодеревеньковском районе на период 2015-2020 годы»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2 947,0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2 947,0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7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/>
                        <a:t>Муниципальная программа «Устройство контейнерных площадок для сбора ТБО на территории сельских поселений Новодеревеньковского района на 2019-2021 годы»  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300,0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300,0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795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/>
                        <a:t>Муниципальная программа «Комплексные меры противодействия злоупотреблению наркотических средств, психотропных веществ или их аналогов, растений, содержащих наркотические средства или психотропные вещества, либо их частей, содержащих наркотические вещества на 2019-2021 годы в Новодеревеньковском районе Орловской области»            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50,0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50,0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/>
                        <a:t>Муниципальная программа «Обеспечение жильем молодых семей на 2016-2020 годы»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15,0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15,0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631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/>
                        <a:t>Муниципальная программа «Сохранение и реконструкция военно-мемориальных объектов в Новодеревеньковском районе на 2020-2023 годы»</a:t>
                      </a:r>
                      <a:endParaRPr lang="ru-RU" sz="1000" b="1">
                        <a:latin typeface="Times New Roman"/>
                        <a:ea typeface="Times New Roman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2,0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228" marR="59228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714356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Программная» структура бюджета на 2020 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42852"/>
          <a:ext cx="7786741" cy="89452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43404"/>
                <a:gridCol w="1145703"/>
                <a:gridCol w="1101897"/>
                <a:gridCol w="1395737"/>
              </a:tblGrid>
              <a:tr h="3571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 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Сумма, тыс. рублей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Всего, тыс. рублей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За счет средств районного бюджета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За счет целевых безвозмездных поступлений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47043" marR="47043" marT="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143504" y="6488668"/>
            <a:ext cx="343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01056" cy="285752"/>
          </a:xfrm>
        </p:spPr>
        <p:txBody>
          <a:bodyPr>
            <a:noAutofit/>
          </a:bodyPr>
          <a:lstStyle/>
          <a:p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329" y="1772816"/>
            <a:ext cx="5892079" cy="283119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09329" y="4992081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Финансовый отдел администрации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Новодеревеньковского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Орловской области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303620,Орловская область ,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Новодеревеньковский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район, пгт.Хомутово,пл.Ленина,1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Тел.(848678)2-19-32 , факс (848678)2-11-35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000108"/>
            <a:ext cx="758164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КОНТАКТНАЯ ИНФОРМАЦИЯ</a:t>
            </a:r>
            <a:endParaRPr lang="ru-RU" sz="2800" b="1" i="1" dirty="0">
              <a:solidFill>
                <a:schemeClr val="accent1"/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6469409"/>
            <a:ext cx="335143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/>
            <a:r>
              <a:rPr lang="ru-RU" b="1" spc="50" dirty="0" err="1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A22E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0A22E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="" xmlns:p14="http://schemas.microsoft.com/office/powerpoint/2010/main" val="3410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Открытые муниципальные информационные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928802"/>
            <a:ext cx="821537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Новодеревеньковского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564904"/>
            <a:ext cx="32686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Тел.8(48678)2-13-50</a:t>
            </a:r>
          </a:p>
          <a:p>
            <a:r>
              <a:rPr lang="en-US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novoderevr@adm.orel.ru</a:t>
            </a:r>
            <a:endParaRPr lang="ru-RU" i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3573016"/>
            <a:ext cx="7632847" cy="20835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 flipH="1">
            <a:off x="4929190" y="5786454"/>
            <a:ext cx="3752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="" xmlns:p14="http://schemas.microsoft.com/office/powerpoint/2010/main" val="3989652083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Гражданин и ее участие в бюджетном  процессе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9673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88900" indent="-8890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00174"/>
            <a:ext cx="264320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Помогает формировать доходную часть бюджета (налог на доходы физических лиц</a:t>
            </a:r>
            <a:r>
              <a:rPr lang="ru-RU" sz="1100" b="1" dirty="0" smtClean="0"/>
              <a:t>)</a:t>
            </a:r>
            <a:endParaRPr lang="ru-RU" sz="11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42910" y="2214554"/>
            <a:ext cx="2643206" cy="285752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Как налогоплательщик</a:t>
            </a:r>
            <a:endParaRPr lang="ru-RU" sz="11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14348" y="3286124"/>
            <a:ext cx="2571768" cy="500066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 </a:t>
            </a:r>
            <a:r>
              <a:rPr lang="ru-RU" sz="1200" b="1" dirty="0" smtClean="0"/>
              <a:t>Как получатель социальных гарантий</a:t>
            </a:r>
            <a:endParaRPr lang="ru-RU" sz="1200" b="1" dirty="0"/>
          </a:p>
        </p:txBody>
      </p:sp>
      <p:sp>
        <p:nvSpPr>
          <p:cNvPr id="13" name="Нашивка 12"/>
          <p:cNvSpPr/>
          <p:nvPr/>
        </p:nvSpPr>
        <p:spPr>
          <a:xfrm>
            <a:off x="3786182" y="2928934"/>
            <a:ext cx="484632" cy="48463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929058" y="5000636"/>
            <a:ext cx="484632" cy="48463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2643182"/>
            <a:ext cx="3071834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3857628"/>
            <a:ext cx="3071834" cy="221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отчета бюджета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</a:rPr>
              <a:t>Новодеревеньковского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района  за отчетный финансовый год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857752" y="1428736"/>
            <a:ext cx="2928958" cy="857256"/>
          </a:xfrm>
          <a:prstGeom prst="wedgeRoundRectCallout">
            <a:avLst>
              <a:gd name="adj1" fmla="val -63468"/>
              <a:gd name="adj2" fmla="val 872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r>
              <a:rPr lang="ru-RU" sz="1400" b="1" dirty="0" smtClean="0"/>
              <a:t>озможность влияния гражданина  на состав бюджета</a:t>
            </a:r>
            <a:endParaRPr lang="ru-RU" b="1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571472" y="3929066"/>
            <a:ext cx="2857520" cy="214314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2910" y="4071943"/>
            <a:ext cx="30718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Получает социальные гарантии- расходная часть бюджета (образование , здравоохранение , социальные льготы  и  другие направления  социальных гарантий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9190" y="2786058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</a:rPr>
              <a:t>Новодеревеньковского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района  на очередной финансовый год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2910" y="2643182"/>
            <a:ext cx="264320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БЮДЖЕТ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36" y="5214950"/>
            <a:ext cx="785818" cy="71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480" y="5214950"/>
            <a:ext cx="714380" cy="714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/>
          <p:nvPr/>
        </p:nvPicPr>
        <p:blipFill>
          <a:blip r:embed="rId4"/>
          <a:stretch>
            <a:fillRect/>
          </a:stretch>
        </p:blipFill>
        <p:spPr>
          <a:xfrm>
            <a:off x="642910" y="5214950"/>
            <a:ext cx="1000132" cy="714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5143504" y="650083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65321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358247" cy="5075254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{8A107856-5554-42FB-B03E-39F5DBC370BA}</a:tableStyleId>
              </a:tblPr>
              <a:tblGrid>
                <a:gridCol w="3254942"/>
                <a:gridCol w="1009189"/>
                <a:gridCol w="900623"/>
                <a:gridCol w="899941"/>
                <a:gridCol w="800933"/>
                <a:gridCol w="790692"/>
                <a:gridCol w="701927"/>
              </a:tblGrid>
              <a:tr h="33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Показатели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Ед.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2018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2019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            прогноз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69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изм.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отчет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оценка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2020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2021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2022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4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Промышленность*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845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Объем отгруженных товаров собственного производства, выполненных работ и услуг собственными силами по полному кругу организаций - производителей - всего по району (В+C+D+E)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тыс. руб.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47239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49830,6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52320,9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55159,2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58550,7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4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Агропромышленный комплекс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383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Продукция сельского хозяйства в действующих ценах соответствующих лет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69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     все категории хозяйств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млн руб.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1860,4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1912,6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1966,2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2021,2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2077,6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4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Инвестиции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676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Объем инвестиций в основной капитал по территории района (города) за счет всех источников финансирования по полному кругу предприятий и организаций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тыс. руб.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206125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185000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160000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153000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142000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0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Объем инвестиций в основной капитал по территории района (города) по крупным и средним предприятиям и организациям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тыс. руб.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167256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107378,1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99563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102797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104434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0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Объем инвестиций в основной капитал по источникам финансирования (по крупным и средним предприятиям и организациям):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167256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107378,1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99563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102797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104434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38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Ввод в действие объектов социально-культурной сферы: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69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      Жилые дома - всего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кв.метров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277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1000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1000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1000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1000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642918"/>
            <a:ext cx="814393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показатели                                                                 социально-экономического развития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64886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2964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428868"/>
          <a:ext cx="7915277" cy="407539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82438"/>
                <a:gridCol w="955704"/>
                <a:gridCol w="852892"/>
                <a:gridCol w="852246"/>
                <a:gridCol w="758485"/>
                <a:gridCol w="748786"/>
                <a:gridCol w="664726"/>
              </a:tblGrid>
              <a:tr h="305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Основные фонды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629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Полная балансовая стоимость основных фондов на конец года с учетом переоценки - всего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1167597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1241928,5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1317256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1394893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1480439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19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 том числе по видам экономической деятельности и в разрезе предприятий: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05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Социальные индикаторы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19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Среднегодовая численность постоянного населения - всего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9312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9205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9077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8947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8819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19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Cреднесписочная численность работников (по годовому отчету) - всего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2038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1977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5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Среднемесячная заработная плата (по годовому отчету) - всего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23761,3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25236,2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26978,9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28996,2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31707,4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51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Потребительский рынок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62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Оборот розничной торговли (во всех каналах реализации)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650401,5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689425,59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736306,5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787848,0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842997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050" marR="19050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714488"/>
          <a:ext cx="7929619" cy="642942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{8A107856-5554-42FB-B03E-39F5DBC370BA}</a:tableStyleId>
              </a:tblPr>
              <a:tblGrid>
                <a:gridCol w="3088022"/>
                <a:gridCol w="957436"/>
                <a:gridCol w="854437"/>
                <a:gridCol w="853790"/>
                <a:gridCol w="759859"/>
                <a:gridCol w="750144"/>
                <a:gridCol w="665931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Показатели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Ед.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       прогноз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изм.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оценка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2021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2" marR="15292" marT="0" marB="0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29190" y="64886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58204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i="1" dirty="0" smtClean="0"/>
              <a:t>Бюджет</a:t>
            </a:r>
            <a:r>
              <a:rPr lang="ru-RU" sz="1800" dirty="0" smtClean="0"/>
              <a:t>-план доходов и расходов для обеспечения обязательств государства, закрепленных в Конституции Российской Федерации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571612"/>
            <a:ext cx="7643866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Бюджетная система Российской Федерации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143248"/>
            <a:ext cx="1143008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Федеральный бюджет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3143248"/>
            <a:ext cx="1285884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Бюджеты Государственных внебюджетных фондов</a:t>
            </a:r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3143248"/>
            <a:ext cx="1143008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Бюджеты субъектов Российской Федерации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3143248"/>
            <a:ext cx="1428760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Бюджеты территориальных внебюджетных государственных фондов</a:t>
            </a:r>
            <a:endParaRPr lang="ru-RU" sz="1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72330" y="3143248"/>
            <a:ext cx="1357322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Местные бюджеты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4929198"/>
            <a:ext cx="148590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городских округов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929198"/>
            <a:ext cx="148590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муниципальных районов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929198"/>
            <a:ext cx="177165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городских и сельских поселений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894133" y="2820983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000364" y="2500306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357290" y="2500306"/>
            <a:ext cx="285752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14810" y="2500306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86248" y="2500306"/>
            <a:ext cx="342902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9" idx="2"/>
          </p:cNvCxnSpPr>
          <p:nvPr/>
        </p:nvCxnSpPr>
        <p:spPr>
          <a:xfrm rot="16200000" flipH="1">
            <a:off x="7411660" y="4411272"/>
            <a:ext cx="857256" cy="178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</p:cNvCxnSpPr>
          <p:nvPr/>
        </p:nvCxnSpPr>
        <p:spPr>
          <a:xfrm rot="5400000">
            <a:off x="6482967" y="3661174"/>
            <a:ext cx="857256" cy="1678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2"/>
          </p:cNvCxnSpPr>
          <p:nvPr/>
        </p:nvCxnSpPr>
        <p:spPr>
          <a:xfrm rot="5400000">
            <a:off x="5518554" y="2696761"/>
            <a:ext cx="857256" cy="3607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Содержимое 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357694"/>
            <a:ext cx="2800507" cy="189546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TextBox 22"/>
          <p:cNvSpPr txBox="1"/>
          <p:nvPr/>
        </p:nvSpPr>
        <p:spPr>
          <a:xfrm>
            <a:off x="4714876" y="635795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Этапы бюджетного процесса в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Новодеревеньковском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районе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44391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ятиугольник 4"/>
          <p:cNvSpPr/>
          <p:nvPr/>
        </p:nvSpPr>
        <p:spPr>
          <a:xfrm>
            <a:off x="642910" y="2357430"/>
            <a:ext cx="3050110" cy="42862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642910" y="2928934"/>
            <a:ext cx="2478606" cy="42862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642910" y="3429000"/>
            <a:ext cx="2071702" cy="42862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642910" y="4000504"/>
            <a:ext cx="1978540" cy="500066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5000628" y="1857364"/>
            <a:ext cx="3500462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5857884" y="2357430"/>
            <a:ext cx="2571768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10800000">
            <a:off x="6215074" y="2857496"/>
            <a:ext cx="2214578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 rot="10800000">
            <a:off x="6429388" y="3357562"/>
            <a:ext cx="2000264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6429388" y="3857628"/>
            <a:ext cx="2000264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6500826" y="4286256"/>
            <a:ext cx="1928826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0800000">
            <a:off x="6429388" y="4786322"/>
            <a:ext cx="2000264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285720" y="5000636"/>
            <a:ext cx="2643206" cy="42862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285720" y="5500702"/>
            <a:ext cx="3214710" cy="42862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285720" y="6000768"/>
            <a:ext cx="3857652" cy="5000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 rot="10800000">
            <a:off x="5929322" y="5286388"/>
            <a:ext cx="2475337" cy="42862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5572132" y="5786454"/>
            <a:ext cx="2857520" cy="42862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rot="10800000">
            <a:off x="5000627" y="6288835"/>
            <a:ext cx="3429023" cy="354875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14348" y="235743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Формирование отчетности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42910" y="4000504"/>
            <a:ext cx="178595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Исполнение бюджета по доходам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14348" y="3429001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Исполнение бюджета по расходам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14348" y="2857496"/>
            <a:ext cx="22145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Исполнение бюджета по источникам финансового дефицита бюджета</a:t>
            </a:r>
            <a:endParaRPr lang="ru-RU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528638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Формирование проекта бюджета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857884" y="5786454"/>
            <a:ext cx="257176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Направление проекта бюдже</a:t>
            </a:r>
            <a:r>
              <a:rPr lang="ru-RU" sz="1050" dirty="0" smtClean="0"/>
              <a:t>та в контрольно-счетную палату</a:t>
            </a:r>
            <a:endParaRPr lang="ru-RU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8" y="621508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Внесение на рассмотрение сессии районного Совете 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7158" y="592933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Рассмотрение проекта бюджета в первом чтении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57158" y="5572140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Публичные слушания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85720" y="500063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Внесение на рассмотрение сессии районного Совете 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643570" y="185736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Составление годового отчета об исполнении бюджета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9322" y="235743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Направление годового отчета в контрольно-счетную палату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graphicFrame>
        <p:nvGraphicFramePr>
          <p:cNvPr id="36" name="Схема 35"/>
          <p:cNvGraphicFramePr/>
          <p:nvPr/>
        </p:nvGraphicFramePr>
        <p:xfrm>
          <a:off x="1571604" y="2071678"/>
          <a:ext cx="6167438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000760" y="2786058"/>
            <a:ext cx="2786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Внесе</a:t>
            </a:r>
            <a:r>
              <a:rPr lang="ru-RU" sz="900" dirty="0" smtClean="0">
                <a:solidFill>
                  <a:schemeClr val="bg1"/>
                </a:solidFill>
              </a:rPr>
              <a:t>ние  на рассмотрение заседания  комитета по бюджету годового отчета об исполнении районного бюджета 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43702" y="3286124"/>
            <a:ext cx="2000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Рассмотрение годового отчета об исполнении </a:t>
            </a:r>
            <a:r>
              <a:rPr lang="ru-RU" sz="1000" dirty="0" smtClean="0">
                <a:solidFill>
                  <a:schemeClr val="bg1"/>
                </a:solidFill>
              </a:rPr>
              <a:t>районного бюджета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00826" y="385762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Публичные слушания об исполнении районного бюджета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0826" y="4357694"/>
            <a:ext cx="18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Рассмотрение и утверждение годового отчета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57950" y="478632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Подписание и опубликование Закона об исполнении  районного бюджета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000496" y="3929066"/>
            <a:ext cx="1285884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00" b="1" cap="all" dirty="0" smtClean="0">
                <a:ln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Бюджетный процесс</a:t>
            </a:r>
            <a:endParaRPr lang="ru-RU" sz="1100" b="1" cap="all" dirty="0">
              <a:ln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29256" y="6500834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альтернативный процесс 13"/>
          <p:cNvSpPr/>
          <p:nvPr/>
        </p:nvSpPr>
        <p:spPr>
          <a:xfrm>
            <a:off x="357158" y="1142984"/>
            <a:ext cx="7786742" cy="7143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214422"/>
            <a:ext cx="4357718" cy="571504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Доходы      бюджета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4286248" y="1857364"/>
            <a:ext cx="3929090" cy="1500198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Культура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Физическая культура и спорт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2500298" y="4143380"/>
            <a:ext cx="45719" cy="4571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 rot="16200000">
            <a:off x="1564457" y="650065"/>
            <a:ext cx="1500198" cy="3914796"/>
          </a:xfrm>
          <a:prstGeom prst="round1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071538" y="5214950"/>
            <a:ext cx="2428892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Дефицит бюджета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929190" y="5143512"/>
            <a:ext cx="2571768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Профицит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бюджета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228599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3357562"/>
            <a:ext cx="3929090" cy="1643074"/>
          </a:xfrm>
          <a:prstGeom prst="rect">
            <a:avLst/>
          </a:prstGeom>
        </p:spPr>
        <p:style>
          <a:lnRef idx="0">
            <a:schemeClr val="accent4"/>
          </a:lnRef>
          <a:fillRef idx="1002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Национальная экономика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Жилищно-коммунальные расходы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Дорожное хозяйство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48" y="3357562"/>
            <a:ext cx="3929090" cy="1643074"/>
          </a:xfrm>
          <a:prstGeom prst="rect">
            <a:avLst/>
          </a:prstGeom>
          <a:ln/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Социальные выплаты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57422" y="3071810"/>
            <a:ext cx="392909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Расходы бюджета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429685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64886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Новодеревеньковский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2685</TotalTime>
  <Words>1582</Words>
  <Application>Microsoft Office PowerPoint</Application>
  <PresentationFormat>Экран (4:3)</PresentationFormat>
  <Paragraphs>373</Paragraphs>
  <Slides>25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Новодеревеньковский район             БЮДЖЕТ ДЛЯ ГРАЖДАН</vt:lpstr>
      <vt:lpstr>Что такое «БЮДЖЕТ ДЛЯ ГРАЖДАН»</vt:lpstr>
      <vt:lpstr>Гражданин и ее участие в бюджетном  процессе</vt:lpstr>
      <vt:lpstr>     </vt:lpstr>
      <vt:lpstr>Основные показатели социально-экономического развития</vt:lpstr>
      <vt:lpstr>Бюджет-план доходов и расходов для обеспечения обязательств государства, закрепленных в Конституции Российской Федерации</vt:lpstr>
      <vt:lpstr>Этапы бюджетного процесса в Новодеревеньковском районе</vt:lpstr>
      <vt:lpstr>  Доходы      бюджета</vt:lpstr>
      <vt:lpstr>Слайд 9</vt:lpstr>
      <vt:lpstr>Слайд 10</vt:lpstr>
      <vt:lpstr>Слайд 11</vt:lpstr>
      <vt:lpstr>Основные характеристики районного бюджета:</vt:lpstr>
      <vt:lpstr>Основные параметры бюджета района на 2020 год</vt:lpstr>
      <vt:lpstr>Структура доходов бюджета района                                                                 на  2020 год</vt:lpstr>
      <vt:lpstr>Структура безвоздмездных поступлений                                              в бюджет района на 2020 год</vt:lpstr>
      <vt:lpstr>Расходы районного бюджета на 2020 год</vt:lpstr>
      <vt:lpstr>Публичные нормативные обязательства на 2020 год </vt:lpstr>
      <vt:lpstr>Структура расходов бюджета</vt:lpstr>
      <vt:lpstr>ДОРОЖНЫЙ ФОНД</vt:lpstr>
      <vt:lpstr>Объем безвоздмездный перечислений                              из бюджета</vt:lpstr>
      <vt:lpstr>Основные характеристики районного бюджета</vt:lpstr>
      <vt:lpstr>      «Программная» структура бюджета на 2020 год</vt:lpstr>
      <vt:lpstr>                      </vt:lpstr>
      <vt:lpstr>Слайд 24</vt:lpstr>
      <vt:lpstr>Открытые муниципальные 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267</cp:revision>
  <dcterms:created xsi:type="dcterms:W3CDTF">2019-12-09T14:09:13Z</dcterms:created>
  <dcterms:modified xsi:type="dcterms:W3CDTF">2020-03-10T07:05:28Z</dcterms:modified>
</cp:coreProperties>
</file>